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78" r:id="rId2"/>
    <p:sldId id="279" r:id="rId3"/>
    <p:sldId id="276" r:id="rId4"/>
    <p:sldId id="283" r:id="rId5"/>
    <p:sldId id="277" r:id="rId6"/>
    <p:sldId id="284" r:id="rId7"/>
    <p:sldId id="280" r:id="rId8"/>
    <p:sldId id="281" r:id="rId9"/>
    <p:sldId id="282" r:id="rId10"/>
    <p:sldId id="28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122" autoAdjust="0"/>
  </p:normalViewPr>
  <p:slideViewPr>
    <p:cSldViewPr>
      <p:cViewPr varScale="1">
        <p:scale>
          <a:sx n="66" d="100"/>
          <a:sy n="66" d="100"/>
        </p:scale>
        <p:origin x="-20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CE95F-9CD9-4B28-BF8F-027BA1E65FBF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319FB-CF62-45DA-8E46-DB07C7350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1166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Параллельный алгоритм – это описание процесса обработки информации, ориентированное на реализацию в коллективе вычислителей. Такой алгоритм, в отличие от последовательного, предусматривает одновременное выполнение множества операций в пределах одного шага вычислений и как последовательный алгоритм сохраняет зависимость последующих этапов от результатов </a:t>
            </a:r>
            <a:r>
              <a:rPr lang="ru-RU" dirty="0" err="1" smtClean="0"/>
              <a:t>предыдущи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19FB-CF62-45DA-8E46-DB07C7350D1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AB29070-D0AC-4F04-A95E-B072CC890E5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2FFA3F3-1546-4932-A944-20889CCFBF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Система основных понятий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00109"/>
          <a:ext cx="8229600" cy="5692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29715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Архитектура </a:t>
                      </a:r>
                      <a:r>
                        <a:rPr lang="ru-RU" dirty="0" smtClean="0"/>
                        <a:t>вычислительных </a:t>
                      </a:r>
                      <a:r>
                        <a:rPr lang="ru-RU" dirty="0" smtClean="0"/>
                        <a:t>систем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9715">
                <a:tc gridSpan="4">
                  <a:txBody>
                    <a:bodyPr/>
                    <a:lstStyle/>
                    <a:p>
                      <a:r>
                        <a:rPr lang="ru-RU" b="1" dirty="0" smtClean="0"/>
                        <a:t>Цель поиска </a:t>
                      </a:r>
                      <a:r>
                        <a:rPr lang="ru-RU" dirty="0" smtClean="0"/>
                        <a:t>новых принципов архитектуры -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97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9715">
                <a:tc gridSpan="4">
                  <a:txBody>
                    <a:bodyPr/>
                    <a:lstStyle/>
                    <a:p>
                      <a:r>
                        <a:rPr lang="ru-RU" b="1" dirty="0" smtClean="0"/>
                        <a:t>Ведущий принцип</a:t>
                      </a:r>
                      <a:r>
                        <a:rPr lang="ru-RU" dirty="0" smtClean="0"/>
                        <a:t>: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29715">
                <a:tc gridSpan="4"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Ведущие направления развития архитектуры:</a:t>
                      </a:r>
                      <a:endParaRPr lang="ru-RU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5502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Программное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Программное решение:</a:t>
                      </a:r>
                      <a:endParaRPr lang="ru-RU" dirty="0"/>
                    </a:p>
                  </a:txBody>
                  <a:tcPr/>
                </a:tc>
              </a:tr>
              <a:tr h="1328789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 smtClean="0"/>
              <a:t>Архитектура ЭВМ и ПК</a:t>
            </a:r>
            <a:endParaRPr lang="ru-RU" dirty="0"/>
          </a:p>
        </p:txBody>
      </p:sp>
      <p:pic>
        <p:nvPicPr>
          <p:cNvPr id="12" name="Содержимое 11" descr="a4232f1a5a6c1c24956ff7bab12e9962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786190"/>
            <a:ext cx="4357718" cy="3071810"/>
          </a:xfrm>
        </p:spPr>
      </p:pic>
      <p:pic>
        <p:nvPicPr>
          <p:cNvPr id="10" name="Содержимое 9" descr="0005-005-Skhema-Osnovnye-ustrojstva-personalnogo-kompjuter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56138" y="2858553"/>
            <a:ext cx="4038600" cy="2348982"/>
          </a:xfrm>
        </p:spPr>
      </p:pic>
      <p:pic>
        <p:nvPicPr>
          <p:cNvPr id="13" name="Рисунок 12" descr="df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1000108"/>
            <a:ext cx="4214842" cy="2685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/>
              <a:t>Зачем нужны сверхбыстрые компьютеры?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972072"/>
          </a:xfrm>
        </p:spPr>
        <p:txBody>
          <a:bodyPr>
            <a:normAutofit/>
          </a:bodyPr>
          <a:lstStyle/>
          <a:p>
            <a:pPr algn="just"/>
            <a:r>
              <a:rPr lang="ru-RU" b="1" u="sng" dirty="0" smtClean="0"/>
              <a:t>Математические расчеты</a:t>
            </a:r>
            <a:r>
              <a:rPr lang="ru-RU" dirty="0" smtClean="0"/>
              <a:t>, лежащие в основе реализации математических моделей многих процессов (прогноз погоды, решение аэрокосмических задач, инженерных, оборонных и т.д.)</a:t>
            </a:r>
          </a:p>
          <a:p>
            <a:pPr algn="just"/>
            <a:r>
              <a:rPr lang="ru-RU" b="1" u="sng" dirty="0" smtClean="0"/>
              <a:t>Поиск информации в гигантских БД</a:t>
            </a:r>
            <a:r>
              <a:rPr lang="ru-RU" dirty="0" smtClean="0"/>
              <a:t>, достигающих несколько терабайтов (1 терабайт = 1024 Гб)</a:t>
            </a:r>
          </a:p>
          <a:p>
            <a:pPr algn="just"/>
            <a:r>
              <a:rPr lang="ru-RU" b="1" u="sng" dirty="0" smtClean="0"/>
              <a:t>Моделирование интеллекта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Система основных понятий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00109"/>
          <a:ext cx="8229600" cy="5824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688753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Архитектура параллельных вычислительных систем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7613">
                <a:tc gridSpan="4">
                  <a:txBody>
                    <a:bodyPr/>
                    <a:lstStyle/>
                    <a:p>
                      <a:r>
                        <a:rPr lang="ru-RU" b="1" dirty="0" smtClean="0"/>
                        <a:t>Цель поиска </a:t>
                      </a:r>
                      <a:r>
                        <a:rPr lang="ru-RU" dirty="0" smtClean="0"/>
                        <a:t>новых принципов архитектуры -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-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8753">
                <a:tc>
                  <a:txBody>
                    <a:bodyPr/>
                    <a:lstStyle/>
                    <a:p>
                      <a:pPr algn="ctr"/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8753">
                <a:tc gridSpan="4">
                  <a:txBody>
                    <a:bodyPr/>
                    <a:lstStyle/>
                    <a:p>
                      <a:r>
                        <a:rPr lang="ru-RU" b="1" dirty="0" smtClean="0"/>
                        <a:t>Ведущий принцип</a:t>
                      </a:r>
                      <a:r>
                        <a:rPr lang="ru-RU" dirty="0" smtClean="0"/>
                        <a:t>: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88753">
                <a:tc gridSpan="4"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Ведущие направления развития архитектуры:</a:t>
                      </a:r>
                      <a:endParaRPr lang="ru-RU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5338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Программное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Программное решение:</a:t>
                      </a:r>
                      <a:endParaRPr lang="ru-RU" dirty="0"/>
                    </a:p>
                  </a:txBody>
                  <a:tcPr/>
                </a:tc>
              </a:tr>
              <a:tr h="125419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72066" y="171448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повышение производительности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200024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компьютеров для решения классов задач, требующих высокопроизводительных  вычислений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643182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математическое моделирование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0298" y="2643182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работа с терабайтовыми БД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271462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моделирование интеллекта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можно ускорить работу компьютера?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929190" y="1571612"/>
            <a:ext cx="4038600" cy="507209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u="sng" dirty="0" smtClean="0"/>
              <a:t>Объединить числа в пары </a:t>
            </a:r>
            <a:r>
              <a:rPr lang="ru-RU" dirty="0" smtClean="0"/>
              <a:t>– по 2 на каждого ученика (распределили 50 чисел)</a:t>
            </a:r>
          </a:p>
          <a:p>
            <a:pPr algn="just"/>
            <a:r>
              <a:rPr lang="ru-RU" dirty="0" smtClean="0"/>
              <a:t>Дать команду </a:t>
            </a:r>
            <a:r>
              <a:rPr lang="ru-RU" b="1" u="sng" dirty="0" smtClean="0"/>
              <a:t>«Складывай!» </a:t>
            </a:r>
            <a:r>
              <a:rPr lang="ru-RU" dirty="0" smtClean="0"/>
              <a:t>(каждый складывает свои числа)</a:t>
            </a:r>
          </a:p>
          <a:p>
            <a:pPr algn="just"/>
            <a:r>
              <a:rPr lang="ru-RU" dirty="0" smtClean="0"/>
              <a:t>Дать команду </a:t>
            </a:r>
            <a:r>
              <a:rPr lang="ru-RU" b="1" u="sng" dirty="0" smtClean="0"/>
              <a:t>«Записывай!» </a:t>
            </a:r>
            <a:r>
              <a:rPr lang="ru-RU" dirty="0" smtClean="0"/>
              <a:t>(каждый записывает мелом на доске результат)</a:t>
            </a:r>
          </a:p>
          <a:p>
            <a:pPr algn="just"/>
            <a:r>
              <a:rPr lang="ru-RU" b="1" u="sng" dirty="0" smtClean="0"/>
              <a:t>Повторить пункты 1-3 с числами (</a:t>
            </a:r>
            <a:r>
              <a:rPr lang="en-US" b="1" u="sng" dirty="0" smtClean="0"/>
              <a:t>a</a:t>
            </a:r>
            <a:r>
              <a:rPr lang="en-US" b="1" u="sng" baseline="-25000" dirty="0" smtClean="0"/>
              <a:t>51</a:t>
            </a:r>
            <a:r>
              <a:rPr lang="en-US" b="1" u="sng" dirty="0" smtClean="0"/>
              <a:t>…a</a:t>
            </a:r>
            <a:r>
              <a:rPr lang="en-US" b="1" u="sng" baseline="-25000" dirty="0" smtClean="0"/>
              <a:t>100</a:t>
            </a:r>
            <a:r>
              <a:rPr lang="en-US" b="1" u="sng" dirty="0" smtClean="0"/>
              <a:t>)</a:t>
            </a:r>
            <a:r>
              <a:rPr lang="ru-RU" dirty="0" smtClean="0"/>
              <a:t>. На доске 50 чисел – результаты парных сложений.</a:t>
            </a:r>
          </a:p>
          <a:p>
            <a:pPr algn="just"/>
            <a:r>
              <a:rPr lang="ru-RU" b="1" u="sng" dirty="0" smtClean="0"/>
              <a:t>Объединить в пары оставшиеся числа </a:t>
            </a:r>
            <a:r>
              <a:rPr lang="ru-RU" dirty="0" smtClean="0"/>
              <a:t>и повторить пункты 2-4, пока не останется одно число.</a:t>
            </a:r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1285852" y="1714488"/>
            <a:ext cx="3214710" cy="4286280"/>
            <a:chOff x="6143636" y="1571612"/>
            <a:chExt cx="2071702" cy="4357718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143636" y="1571612"/>
              <a:ext cx="2071702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S:= a</a:t>
              </a:r>
              <a:r>
                <a:rPr lang="en-US" b="1" baseline="-25000" dirty="0" smtClean="0"/>
                <a:t>1</a:t>
              </a:r>
              <a:r>
                <a:rPr lang="en-US" b="1" dirty="0" smtClean="0"/>
                <a:t> + a</a:t>
              </a:r>
              <a:r>
                <a:rPr lang="en-US" b="1" baseline="-25000" dirty="0" smtClean="0"/>
                <a:t>2</a:t>
              </a:r>
              <a:endParaRPr lang="ru-RU" b="1" baseline="-25000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143636" y="2357430"/>
              <a:ext cx="2071702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 smtClean="0"/>
                <a:t>i</a:t>
              </a:r>
              <a:r>
                <a:rPr lang="en-US" b="1" dirty="0" smtClean="0"/>
                <a:t>:= 3</a:t>
              </a:r>
              <a:endParaRPr lang="ru-RU" b="1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143636" y="3143248"/>
              <a:ext cx="2071702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S:= S + </a:t>
              </a:r>
              <a:r>
                <a:rPr lang="en-US" b="1" dirty="0" err="1" smtClean="0"/>
                <a:t>a</a:t>
              </a:r>
              <a:r>
                <a:rPr lang="en-US" b="1" baseline="-25000" dirty="0" err="1"/>
                <a:t>i</a:t>
              </a:r>
              <a:endParaRPr lang="ru-RU" b="1" baseline="-250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143636" y="3929066"/>
              <a:ext cx="2071702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 smtClean="0"/>
                <a:t>i</a:t>
              </a:r>
              <a:r>
                <a:rPr lang="en-US" b="1" dirty="0" smtClean="0"/>
                <a:t>:= </a:t>
              </a:r>
              <a:r>
                <a:rPr lang="en-US" b="1" dirty="0" err="1" smtClean="0"/>
                <a:t>i</a:t>
              </a:r>
              <a:r>
                <a:rPr lang="en-US" b="1" dirty="0" smtClean="0"/>
                <a:t> + 1</a:t>
              </a:r>
              <a:endParaRPr lang="ru-RU" b="1" dirty="0"/>
            </a:p>
          </p:txBody>
        </p:sp>
        <p:sp>
          <p:nvSpPr>
            <p:cNvPr id="10" name="Ромб 9"/>
            <p:cNvSpPr/>
            <p:nvPr/>
          </p:nvSpPr>
          <p:spPr>
            <a:xfrm>
              <a:off x="6143636" y="4714884"/>
              <a:ext cx="2071702" cy="1214446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I &lt;= 100</a:t>
              </a:r>
              <a:endParaRPr lang="ru-RU" b="1" dirty="0"/>
            </a:p>
          </p:txBody>
        </p:sp>
        <p:cxnSp>
          <p:nvCxnSpPr>
            <p:cNvPr id="12" name="Прямая со стрелкой 11"/>
            <p:cNvCxnSpPr>
              <a:stCxn id="6" idx="2"/>
              <a:endCxn id="7" idx="0"/>
            </p:cNvCxnSpPr>
            <p:nvPr/>
          </p:nvCxnSpPr>
          <p:spPr>
            <a:xfrm rot="5400000">
              <a:off x="7072330" y="2250273"/>
              <a:ext cx="214314" cy="1588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 rot="5400000">
              <a:off x="7037405" y="3035297"/>
              <a:ext cx="214314" cy="1588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>
              <a:stCxn id="8" idx="2"/>
              <a:endCxn id="9" idx="0"/>
            </p:cNvCxnSpPr>
            <p:nvPr/>
          </p:nvCxnSpPr>
          <p:spPr>
            <a:xfrm rot="5400000">
              <a:off x="7072330" y="3821909"/>
              <a:ext cx="214314" cy="1588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>
              <a:stCxn id="9" idx="2"/>
              <a:endCxn id="10" idx="0"/>
            </p:cNvCxnSpPr>
            <p:nvPr/>
          </p:nvCxnSpPr>
          <p:spPr>
            <a:xfrm rot="5400000">
              <a:off x="7072330" y="4607727"/>
              <a:ext cx="214314" cy="1588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Прямая соединительная линия 43"/>
          <p:cNvCxnSpPr/>
          <p:nvPr/>
        </p:nvCxnSpPr>
        <p:spPr>
          <a:xfrm rot="10800000">
            <a:off x="714348" y="5357826"/>
            <a:ext cx="785818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 flipH="1" flipV="1">
            <a:off x="-393735" y="4250537"/>
            <a:ext cx="2215372" cy="7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714348" y="3143248"/>
            <a:ext cx="200026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85786" y="550070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да</a:t>
            </a:r>
            <a:endParaRPr lang="ru-RU" b="1" dirty="0"/>
          </a:p>
        </p:txBody>
      </p:sp>
      <p:cxnSp>
        <p:nvCxnSpPr>
          <p:cNvPr id="55" name="Прямая со стрелкой 54"/>
          <p:cNvCxnSpPr/>
          <p:nvPr/>
        </p:nvCxnSpPr>
        <p:spPr>
          <a:xfrm rot="16200000" flipH="1">
            <a:off x="2678894" y="6250801"/>
            <a:ext cx="500067" cy="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214678" y="628652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нет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Система основных понятий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00109"/>
          <a:ext cx="8229600" cy="5749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675798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Архитектура параллельных вычислительных систем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7201">
                <a:tc gridSpan="4">
                  <a:txBody>
                    <a:bodyPr/>
                    <a:lstStyle/>
                    <a:p>
                      <a:r>
                        <a:rPr lang="ru-RU" b="1" dirty="0" smtClean="0"/>
                        <a:t>Цель поиска </a:t>
                      </a:r>
                      <a:r>
                        <a:rPr lang="ru-RU" dirty="0" smtClean="0"/>
                        <a:t>новых принципов архитектуры -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-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7201">
                <a:tc>
                  <a:txBody>
                    <a:bodyPr/>
                    <a:lstStyle/>
                    <a:p>
                      <a:pPr algn="ctr"/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5798">
                <a:tc gridSpan="4">
                  <a:txBody>
                    <a:bodyPr/>
                    <a:lstStyle/>
                    <a:p>
                      <a:r>
                        <a:rPr lang="ru-RU" b="1" dirty="0" smtClean="0"/>
                        <a:t>Ведущий принцип</a:t>
                      </a:r>
                      <a:r>
                        <a:rPr lang="ru-RU" dirty="0" smtClean="0"/>
                        <a:t>: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5798">
                <a:tc gridSpan="4"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Ведущие направления развития архитектуры:</a:t>
                      </a:r>
                      <a:endParaRPr lang="ru-RU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2635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Программное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Программное решение:</a:t>
                      </a:r>
                      <a:endParaRPr lang="ru-RU" dirty="0"/>
                    </a:p>
                  </a:txBody>
                  <a:tcPr/>
                </a:tc>
              </a:tr>
              <a:tr h="12306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72066" y="171448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повышение производительности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200024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компьютеров для решения классов задач, требующих высокопроизводительных  вычислений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643182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математическое моделирование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0298" y="2643182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работа с терабайтовыми БД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271462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моделирование интеллекта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8" y="3571876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отказ от последовательности выполнения операций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Распараллеливание вычислений</a:t>
            </a:r>
            <a:endParaRPr lang="ru-RU" dirty="0"/>
          </a:p>
        </p:txBody>
      </p:sp>
      <p:pic>
        <p:nvPicPr>
          <p:cNvPr id="5" name="Содержимое 4" descr="parall_algo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071546"/>
            <a:ext cx="3819048" cy="4380953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6314" y="1071547"/>
            <a:ext cx="4038600" cy="228601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Что нужно изменить в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устройстве компьютера,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чтобы он смог так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работать?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5643578"/>
            <a:ext cx="385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Вычисления ускоряются в 25 раз!</a:t>
            </a:r>
            <a:endParaRPr lang="ru-RU" sz="2800" b="1" dirty="0"/>
          </a:p>
        </p:txBody>
      </p:sp>
      <p:pic>
        <p:nvPicPr>
          <p:cNvPr id="8" name="Рисунок 7" descr="1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4071942"/>
            <a:ext cx="4552958" cy="2636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4351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При реализации команды «Записывай!» произойдет одновременное обращение 25 процессоров к системной шине для пересылки результатов сложения в ОЗУ. </a:t>
            </a:r>
          </a:p>
          <a:p>
            <a:pPr algn="just"/>
            <a:r>
              <a:rPr lang="ru-RU" dirty="0" smtClean="0"/>
              <a:t>Одна шина может пересылать числа в память по одному, т.е. нужно организовать очередь на передачу чисел, что значительно замедлит производительность.</a:t>
            </a:r>
            <a:endParaRPr lang="ru-RU" dirty="0"/>
          </a:p>
        </p:txBody>
      </p:sp>
      <p:pic>
        <p:nvPicPr>
          <p:cNvPr id="7" name="Содержимое 6" descr="733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6314" y="2285992"/>
            <a:ext cx="4093120" cy="264320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Параллельные вычислительные системы </a:t>
            </a:r>
            <a:r>
              <a:rPr lang="ru-RU" sz="2200" i="1" dirty="0" smtClean="0"/>
              <a:t>процессы обработки данных, в которых одновременно могут выполняться несколько машинных операций</a:t>
            </a:r>
            <a:endParaRPr lang="ru-RU" sz="2200" i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28596" y="1285860"/>
            <a:ext cx="4040188" cy="639762"/>
          </a:xfrm>
        </p:spPr>
        <p:txBody>
          <a:bodyPr/>
          <a:lstStyle/>
          <a:p>
            <a:pPr algn="ctr"/>
            <a:r>
              <a:rPr lang="ru-RU" u="sng" dirty="0" smtClean="0"/>
              <a:t>Мультипроцессорные</a:t>
            </a:r>
            <a:endParaRPr lang="ru-RU" u="sng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3438" y="1285860"/>
            <a:ext cx="4041775" cy="639762"/>
          </a:xfrm>
        </p:spPr>
        <p:txBody>
          <a:bodyPr/>
          <a:lstStyle/>
          <a:p>
            <a:pPr algn="ctr"/>
            <a:r>
              <a:rPr lang="ru-RU" u="sng" dirty="0" smtClean="0"/>
              <a:t>Мультикомпьютерные</a:t>
            </a:r>
            <a:endParaRPr lang="ru-RU" u="sng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28596" y="1928802"/>
            <a:ext cx="4040188" cy="3951288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Реализуются в одном компьютере;</a:t>
            </a:r>
          </a:p>
          <a:p>
            <a:pPr algn="just"/>
            <a:r>
              <a:rPr lang="ru-RU" sz="2000" dirty="0" smtClean="0"/>
              <a:t>Независимая работа отдельных устройств (процессоры, блоки памяти, шины и т.д.);</a:t>
            </a:r>
          </a:p>
          <a:p>
            <a:pPr algn="just"/>
            <a:r>
              <a:rPr lang="ru-RU" sz="2000" dirty="0" smtClean="0"/>
              <a:t>Разный способ доступа к общей памяти: равный доступ, деление памяти на разделы.</a:t>
            </a:r>
            <a:endParaRPr lang="ru-RU" sz="20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3438" y="1928802"/>
            <a:ext cx="4041775" cy="3951288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Несколько компьютеров, связанных в локальную сеть и объединенных специальным ПО, реализующим параллельный вычислительный процесс;</a:t>
            </a:r>
          </a:p>
          <a:p>
            <a:pPr algn="just"/>
            <a:r>
              <a:rPr lang="ru-RU" sz="2000" dirty="0" smtClean="0"/>
              <a:t>Многомашинные вычислительные комплексы.</a:t>
            </a:r>
            <a:endParaRPr lang="ru-RU" sz="2000" dirty="0"/>
          </a:p>
        </p:txBody>
      </p:sp>
      <p:pic>
        <p:nvPicPr>
          <p:cNvPr id="9" name="Рисунок 8" descr="Clu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4520029"/>
            <a:ext cx="2571768" cy="233797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rot="16200000">
            <a:off x="2228662" y="5272272"/>
            <a:ext cx="18424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суперкомпьютеры </a:t>
            </a:r>
          </a:p>
          <a:p>
            <a:r>
              <a:rPr lang="ru-RU" sz="1600" dirty="0" smtClean="0"/>
              <a:t>семейства </a:t>
            </a:r>
            <a:r>
              <a:rPr lang="en-US" sz="1600" dirty="0" smtClean="0"/>
              <a:t>Cray</a:t>
            </a:r>
            <a:endParaRPr lang="ru-RU" sz="1600" dirty="0"/>
          </a:p>
        </p:txBody>
      </p:sp>
      <p:pic>
        <p:nvPicPr>
          <p:cNvPr id="11" name="Рисунок 10" descr="pic1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4716327"/>
            <a:ext cx="2857520" cy="21416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Система основных понятий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00107"/>
          <a:ext cx="8229600" cy="5857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24364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Архитектура параллельных вычислительных систем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0113">
                <a:tc gridSpan="4">
                  <a:txBody>
                    <a:bodyPr/>
                    <a:lstStyle/>
                    <a:p>
                      <a:r>
                        <a:rPr lang="ru-RU" b="1" dirty="0" smtClean="0"/>
                        <a:t>Цель поиска </a:t>
                      </a:r>
                      <a:r>
                        <a:rPr lang="ru-RU" dirty="0" smtClean="0"/>
                        <a:t>новых принципов архитектуры -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-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0113">
                <a:tc>
                  <a:txBody>
                    <a:bodyPr/>
                    <a:lstStyle/>
                    <a:p>
                      <a:pPr algn="ctr"/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4364">
                <a:tc gridSpan="4">
                  <a:txBody>
                    <a:bodyPr/>
                    <a:lstStyle/>
                    <a:p>
                      <a:r>
                        <a:rPr lang="ru-RU" b="1" dirty="0" smtClean="0"/>
                        <a:t>Ведущий принцип</a:t>
                      </a:r>
                      <a:r>
                        <a:rPr lang="ru-RU" dirty="0" smtClean="0"/>
                        <a:t>: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9638">
                <a:tc gridSpan="4"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Ведущие направления развития архитектуры:</a:t>
                      </a:r>
                      <a:endParaRPr lang="ru-RU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0255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Программное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решение: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Программное решение:</a:t>
                      </a:r>
                      <a:endParaRPr lang="ru-RU" dirty="0"/>
                    </a:p>
                  </a:txBody>
                  <a:tcPr/>
                </a:tc>
              </a:tr>
              <a:tr h="13190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72066" y="171448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повышение производительности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200024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компьютеров для решения классов задач, требующих высокопроизводительных  вычислений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643182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математическое моделирование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5500702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мультипроцессорные системы: </a:t>
            </a:r>
            <a:r>
              <a:rPr lang="ru-RU" sz="1400" i="1" dirty="0" smtClean="0">
                <a:solidFill>
                  <a:schemeClr val="bg1"/>
                </a:solidFill>
              </a:rPr>
              <a:t>несколько МП и иных однотипных устройств в составе ВК, имеющего общую память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271462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моделирование интеллекта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8" y="3714752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отказ от последовательности выполнения операций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74" y="2786058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работа с терабайтовыми БД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00298" y="5473005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параллельные вычисления: </a:t>
            </a:r>
            <a:r>
              <a:rPr lang="ru-RU" sz="1400" i="1" dirty="0" smtClean="0">
                <a:solidFill>
                  <a:schemeClr val="bg1"/>
                </a:solidFill>
              </a:rPr>
              <a:t>выделение в программе нескольких одновременно выполняемых действий (распараллеливание)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5473005"/>
            <a:ext cx="20717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мультикомпьютерные системы (кластеры): </a:t>
            </a:r>
            <a:r>
              <a:rPr lang="ru-RU" sz="1400" i="1" dirty="0" smtClean="0">
                <a:solidFill>
                  <a:schemeClr val="bg1"/>
                </a:solidFill>
              </a:rPr>
              <a:t>объединение нескольких ПК в ЛВС для решения одной задачи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43702" y="5473005"/>
            <a:ext cx="2071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параллельное </a:t>
            </a:r>
            <a:r>
              <a:rPr lang="ru-RU" sz="1400" i="1" dirty="0" smtClean="0">
                <a:solidFill>
                  <a:schemeClr val="bg1"/>
                </a:solidFill>
              </a:rPr>
              <a:t>выполнение однотипных программ</a:t>
            </a:r>
            <a:endParaRPr lang="ru-RU" sz="1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2786</TotalTime>
  <Words>596</Words>
  <Application>Microsoft Office PowerPoint</Application>
  <PresentationFormat>Экран (4:3)</PresentationFormat>
  <Paragraphs>107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Метро</vt:lpstr>
      <vt:lpstr>Система основных понятий</vt:lpstr>
      <vt:lpstr>Архитектура ЭВМ и ПК</vt:lpstr>
      <vt:lpstr>Зачем нужны сверхбыстрые компьютеры?</vt:lpstr>
      <vt:lpstr>Система основных понятий</vt:lpstr>
      <vt:lpstr>Как можно ускорить работу компьютера?</vt:lpstr>
      <vt:lpstr>Система основных понятий</vt:lpstr>
      <vt:lpstr>Распараллеливание вычислений</vt:lpstr>
      <vt:lpstr>Проблема!</vt:lpstr>
      <vt:lpstr>Параллельные вычислительные системы процессы обработки данных, в которых одновременно могут выполняться несколько машинных операций</vt:lpstr>
      <vt:lpstr>Система основных понятий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локальных сетей</dc:title>
  <dc:creator>Сергей</dc:creator>
  <cp:lastModifiedBy>user</cp:lastModifiedBy>
  <cp:revision>152</cp:revision>
  <dcterms:created xsi:type="dcterms:W3CDTF">2011-07-18T12:51:34Z</dcterms:created>
  <dcterms:modified xsi:type="dcterms:W3CDTF">2016-09-26T19:07:01Z</dcterms:modified>
</cp:coreProperties>
</file>